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Century Gothic" panose="020B0502020202020204" pitchFamily="34" charset="0"/>
      <p:regular r:id="rId20"/>
      <p:bold r:id="rId21"/>
      <p:italic r:id="rId22"/>
      <p:boldItalic r:id="rId23"/>
    </p:embeddedFont>
    <p:embeddedFont>
      <p:font typeface="Roboto" panose="02000000000000000000" pitchFamily="2" charset="0"/>
      <p:regular r:id="rId24"/>
      <p:bold r:id="rId25"/>
      <p:italic r:id="rId26"/>
      <p:boldItalic r:id="rId27"/>
    </p:embeddedFont>
    <p:embeddedFont>
      <p:font typeface="Wingdings 3" panose="05040102010807070707" pitchFamily="18" charset="2"/>
      <p:regular r:id="rId2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105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3c58f0c825_4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3c58f0c825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3c58f0c825_5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3c58f0c825_5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3c58f0c825_5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3c58f0c825_5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3c58f0c825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3c58f0c825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3c58f0c825_4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3c58f0c825_4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3c58f0c825_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3c58f0c825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3c58f0c825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3c58f0c825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3c58f0c825_5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3c58f0c825_5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3c58f0c82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3c58f0c8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3c58f0c825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3c58f0c82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3c58f0c82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3c58f0c82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3c58f0c82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3c58f0c82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3c58f0c825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3c58f0c82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3c58f0c825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3c58f0c825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3c58f0c825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3c58f0c82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3c58f0c825_5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3c58f0c825_5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1910" y="1885950"/>
            <a:ext cx="6686549" cy="1697086"/>
          </a:xfrm>
        </p:spPr>
        <p:txBody>
          <a:bodyPr anchor="b">
            <a:normAutofit/>
          </a:bodyPr>
          <a:lstStyle>
            <a:lvl1pPr>
              <a:defRPr sz="4050"/>
            </a:lvl1pPr>
          </a:lstStyle>
          <a:p>
            <a:r>
              <a:rPr lang="en-US"/>
              <a:t>Click to edit Master title style</a:t>
            </a:r>
            <a:endParaRPr lang="en-US" dirty="0"/>
          </a:p>
        </p:txBody>
      </p:sp>
      <p:sp>
        <p:nvSpPr>
          <p:cNvPr id="3" name="Subtitle 2"/>
          <p:cNvSpPr>
            <a:spLocks noGrp="1"/>
          </p:cNvSpPr>
          <p:nvPr>
            <p:ph type="subTitle" idx="1"/>
          </p:nvPr>
        </p:nvSpPr>
        <p:spPr>
          <a:xfrm>
            <a:off x="1941910" y="3583035"/>
            <a:ext cx="6686549" cy="844712"/>
          </a:xfrm>
        </p:spPr>
        <p:txBody>
          <a:bodyPr anchor="t"/>
          <a:lstStyle>
            <a:lvl1pPr marL="0" indent="0" algn="l">
              <a:buNone/>
              <a:defRPr>
                <a:solidFill>
                  <a:schemeClr val="tx1">
                    <a:lumMod val="65000"/>
                    <a:lumOff val="3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3242858"/>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398860" y="339715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1375379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457200"/>
            <a:ext cx="6686549" cy="2337780"/>
          </a:xfrm>
        </p:spPr>
        <p:txBody>
          <a:bodyPr anchor="ctr">
            <a:normAutofit/>
          </a:bodyPr>
          <a:lstStyle>
            <a:lvl1pPr algn="l">
              <a:defRPr sz="3600" b="0" cap="none"/>
            </a:lvl1pPr>
          </a:lstStyle>
          <a:p>
            <a:r>
              <a:rPr lang="en-US"/>
              <a:t>Click to edit Master title style</a:t>
            </a:r>
            <a:endParaRPr lang="en-US" dirty="0"/>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7942295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2456259" y="2628900"/>
            <a:ext cx="5652416"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4" name="TextBox 13"/>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5" name="TextBox 14"/>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7225265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1910" y="1828800"/>
            <a:ext cx="6686550" cy="2043634"/>
          </a:xfrm>
        </p:spPr>
        <p:txBody>
          <a:bodyPr anchor="b">
            <a:normAutofit/>
          </a:bodyPr>
          <a:lstStyle>
            <a:lvl1pPr algn="l">
              <a:defRPr sz="3600" b="0"/>
            </a:lvl1pPr>
          </a:lstStyle>
          <a:p>
            <a:r>
              <a:rPr lang="en-US"/>
              <a:t>Click to edit Master title style</a:t>
            </a:r>
            <a:endParaRPr lang="en-US" dirty="0"/>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1917151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7" name="TextBox 16"/>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8" name="TextBox 17"/>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0512669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1910" y="470555"/>
            <a:ext cx="6686549" cy="2160015"/>
          </a:xfrm>
        </p:spPr>
        <p:txBody>
          <a:bodyPr anchor="ctr">
            <a:normAutofit/>
          </a:bodyPr>
          <a:lstStyle>
            <a:lvl1pPr algn="l">
              <a:defRPr sz="3600" b="0"/>
            </a:lvl1pPr>
          </a:lstStyle>
          <a:p>
            <a:r>
              <a:rPr lang="en-US"/>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6724680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3980806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1109" y="470554"/>
            <a:ext cx="1655701" cy="3962863"/>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941909" y="470554"/>
            <a:ext cx="4857750" cy="39628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2380410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152041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4694" y="468082"/>
            <a:ext cx="6683765" cy="960668"/>
          </a:xfrm>
        </p:spPr>
        <p:txBody>
          <a:bodyPr/>
          <a:lstStyle/>
          <a:p>
            <a:r>
              <a:rPr lang="en-US"/>
              <a:t>Click to edit Master title style</a:t>
            </a:r>
            <a:endParaRPr lang="en-US" dirty="0"/>
          </a:p>
        </p:txBody>
      </p:sp>
      <p:sp>
        <p:nvSpPr>
          <p:cNvPr id="3" name="Content Placeholder 2"/>
          <p:cNvSpPr>
            <a:spLocks noGrp="1"/>
          </p:cNvSpPr>
          <p:nvPr>
            <p:ph idx="1"/>
          </p:nvPr>
        </p:nvSpPr>
        <p:spPr>
          <a:xfrm>
            <a:off x="1941909" y="1600200"/>
            <a:ext cx="6686550" cy="28332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4702530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1910" y="1544063"/>
            <a:ext cx="6686549" cy="1101600"/>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941910" y="2647597"/>
            <a:ext cx="6686549" cy="645300"/>
          </a:xfrm>
        </p:spPr>
        <p:txBody>
          <a:bodyPr anchor="t"/>
          <a:lstStyle>
            <a:lvl1pPr marL="0" indent="0" algn="l">
              <a:buNone/>
              <a:defRPr sz="15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9992407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1909" y="1600200"/>
            <a:ext cx="3235398" cy="28332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393060" y="1594666"/>
            <a:ext cx="3235398" cy="28332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398860" y="590837"/>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4633008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204530" y="1479527"/>
            <a:ext cx="2994549"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941909" y="1911725"/>
            <a:ext cx="3257170" cy="251554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29972" y="1477106"/>
            <a:ext cx="2999251"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5375218" y="1909304"/>
            <a:ext cx="3254006" cy="251554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3456618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3213677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219128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34566"/>
            <a:ext cx="2628899" cy="732234"/>
          </a:xfrm>
        </p:spPr>
        <p:txBody>
          <a:bodyPr anchor="b"/>
          <a:lstStyle>
            <a:lvl1pPr algn="l">
              <a:defRPr sz="1500" b="0"/>
            </a:lvl1pPr>
          </a:lstStyle>
          <a:p>
            <a:r>
              <a:rPr lang="en-US"/>
              <a:t>Click to edit Master title style</a:t>
            </a:r>
            <a:endParaRPr lang="en-US" dirty="0"/>
          </a:p>
        </p:txBody>
      </p:sp>
      <p:sp>
        <p:nvSpPr>
          <p:cNvPr id="3" name="Content Placeholder 2"/>
          <p:cNvSpPr>
            <a:spLocks noGrp="1"/>
          </p:cNvSpPr>
          <p:nvPr>
            <p:ph idx="1"/>
          </p:nvPr>
        </p:nvSpPr>
        <p:spPr>
          <a:xfrm>
            <a:off x="4742259" y="334567"/>
            <a:ext cx="3886200" cy="4061222"/>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1910" y="1198960"/>
            <a:ext cx="2628899" cy="319682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0356359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600450"/>
            <a:ext cx="668655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1909" y="476224"/>
            <a:ext cx="6686550" cy="289122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941910" y="4025504"/>
            <a:ext cx="6686550"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8481951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171450"/>
            <a:ext cx="2138637" cy="4978971"/>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0416" y="-589"/>
            <a:ext cx="1767506" cy="514052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4694" y="468082"/>
            <a:ext cx="6683765" cy="9606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41909" y="1600200"/>
            <a:ext cx="6686550" cy="29146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71210" y="4597828"/>
            <a:ext cx="859712" cy="277797"/>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dirty="0"/>
              <a:pPr/>
              <a:t>4/30/2023</a:t>
            </a:fld>
            <a:endParaRPr lang="en-US" dirty="0"/>
          </a:p>
        </p:txBody>
      </p:sp>
      <p:sp>
        <p:nvSpPr>
          <p:cNvPr id="5" name="Footer Placeholder 4"/>
          <p:cNvSpPr>
            <a:spLocks noGrp="1"/>
          </p:cNvSpPr>
          <p:nvPr>
            <p:ph type="ftr" sz="quarter" idx="3"/>
          </p:nvPr>
        </p:nvSpPr>
        <p:spPr>
          <a:xfrm>
            <a:off x="1941910" y="4601856"/>
            <a:ext cx="571499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398860" y="590837"/>
            <a:ext cx="584825" cy="273844"/>
          </a:xfrm>
          <a:prstGeom prst="rect">
            <a:avLst/>
          </a:prstGeom>
        </p:spPr>
        <p:txBody>
          <a:bodyPr vert="horz" lIns="91440" tIns="45720" rIns="91440" bIns="45720" rtlCol="0" anchor="ctr"/>
          <a:lstStyle>
            <a:lvl1pPr algn="r">
              <a:defRPr sz="1500">
                <a:solidFill>
                  <a:srgbClr val="FEFFFF"/>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228325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7.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7.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7.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3"/>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95FFA5E0-4C70-431D-A19D-18415F6C4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7" name="Picture 56">
            <a:extLst>
              <a:ext uri="{FF2B5EF4-FFF2-40B4-BE49-F238E27FC236}">
                <a16:creationId xmlns:a16="http://schemas.microsoft.com/office/drawing/2014/main" id="{4B6E0C07-E170-1CEA-6A79-934405897424}"/>
              </a:ext>
            </a:extLst>
          </p:cNvPr>
          <p:cNvPicPr>
            <a:picLocks noChangeAspect="1"/>
          </p:cNvPicPr>
          <p:nvPr/>
        </p:nvPicPr>
        <p:blipFill rotWithShape="1">
          <a:blip r:embed="rId3"/>
          <a:srcRect t="38226" b="5524"/>
          <a:stretch/>
        </p:blipFill>
        <p:spPr>
          <a:xfrm>
            <a:off x="20" y="10"/>
            <a:ext cx="9143980" cy="5143490"/>
          </a:xfrm>
          <a:prstGeom prst="rect">
            <a:avLst/>
          </a:prstGeom>
        </p:spPr>
      </p:pic>
      <p:sp>
        <p:nvSpPr>
          <p:cNvPr id="64" name="Freeform: Shape 63">
            <a:extLst>
              <a:ext uri="{FF2B5EF4-FFF2-40B4-BE49-F238E27FC236}">
                <a16:creationId xmlns:a16="http://schemas.microsoft.com/office/drawing/2014/main" id="{BBE55C11-4C41-45E4-A00F-83DEE6BB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2724222"/>
            <a:ext cx="5645712" cy="1627792"/>
          </a:xfrm>
          <a:custGeom>
            <a:avLst/>
            <a:gdLst>
              <a:gd name="connsiteX0" fmla="*/ 0 w 7527616"/>
              <a:gd name="connsiteY0" fmla="*/ 0 h 2170389"/>
              <a:gd name="connsiteX1" fmla="*/ 85411 w 7527616"/>
              <a:gd name="connsiteY1" fmla="*/ 0 h 2170389"/>
              <a:gd name="connsiteX2" fmla="*/ 926533 w 7527616"/>
              <a:gd name="connsiteY2" fmla="*/ 0 h 2170389"/>
              <a:gd name="connsiteX3" fmla="*/ 1114264 w 7527616"/>
              <a:gd name="connsiteY3" fmla="*/ 0 h 2170389"/>
              <a:gd name="connsiteX4" fmla="*/ 6544376 w 7527616"/>
              <a:gd name="connsiteY4" fmla="*/ 0 h 2170389"/>
              <a:gd name="connsiteX5" fmla="*/ 6610082 w 7527616"/>
              <a:gd name="connsiteY5" fmla="*/ 26276 h 2170389"/>
              <a:gd name="connsiteX6" fmla="*/ 6619468 w 7527616"/>
              <a:gd name="connsiteY6" fmla="*/ 36786 h 2170389"/>
              <a:gd name="connsiteX7" fmla="*/ 7506496 w 7527616"/>
              <a:gd name="connsiteY7" fmla="*/ 1024760 h 2170389"/>
              <a:gd name="connsiteX8" fmla="*/ 7506496 w 7527616"/>
              <a:gd name="connsiteY8" fmla="*/ 1140374 h 2170389"/>
              <a:gd name="connsiteX9" fmla="*/ 6619468 w 7527616"/>
              <a:gd name="connsiteY9" fmla="*/ 2133603 h 2170389"/>
              <a:gd name="connsiteX10" fmla="*/ 6610082 w 7527616"/>
              <a:gd name="connsiteY10" fmla="*/ 2144113 h 2170389"/>
              <a:gd name="connsiteX11" fmla="*/ 6544376 w 7527616"/>
              <a:gd name="connsiteY11" fmla="*/ 2170389 h 2170389"/>
              <a:gd name="connsiteX12" fmla="*/ 1114264 w 7527616"/>
              <a:gd name="connsiteY12" fmla="*/ 2170389 h 2170389"/>
              <a:gd name="connsiteX13" fmla="*/ 926533 w 7527616"/>
              <a:gd name="connsiteY13" fmla="*/ 2170389 h 2170389"/>
              <a:gd name="connsiteX14" fmla="*/ 146150 w 7527616"/>
              <a:gd name="connsiteY14" fmla="*/ 2170389 h 2170389"/>
              <a:gd name="connsiteX15" fmla="*/ 0 w 7527616"/>
              <a:gd name="connsiteY15" fmla="*/ 2170389 h 2170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27616" h="2170389">
                <a:moveTo>
                  <a:pt x="0" y="0"/>
                </a:moveTo>
                <a:lnTo>
                  <a:pt x="85411" y="0"/>
                </a:lnTo>
                <a:cubicBezTo>
                  <a:pt x="290008" y="0"/>
                  <a:pt x="562804" y="0"/>
                  <a:pt x="926533" y="0"/>
                </a:cubicBezTo>
                <a:cubicBezTo>
                  <a:pt x="926533" y="0"/>
                  <a:pt x="926533" y="0"/>
                  <a:pt x="1114264" y="0"/>
                </a:cubicBezTo>
                <a:cubicBezTo>
                  <a:pt x="1114264" y="0"/>
                  <a:pt x="1114264" y="0"/>
                  <a:pt x="6544376" y="0"/>
                </a:cubicBezTo>
                <a:cubicBezTo>
                  <a:pt x="6567842" y="0"/>
                  <a:pt x="6591309" y="10510"/>
                  <a:pt x="6610082" y="26276"/>
                </a:cubicBezTo>
                <a:cubicBezTo>
                  <a:pt x="6614775" y="26276"/>
                  <a:pt x="6619468" y="31531"/>
                  <a:pt x="6619468" y="36786"/>
                </a:cubicBezTo>
                <a:cubicBezTo>
                  <a:pt x="6619468" y="36786"/>
                  <a:pt x="6619468" y="36786"/>
                  <a:pt x="7506496" y="1024760"/>
                </a:cubicBezTo>
                <a:cubicBezTo>
                  <a:pt x="7534656" y="1056291"/>
                  <a:pt x="7534656" y="1108843"/>
                  <a:pt x="7506496" y="1140374"/>
                </a:cubicBezTo>
                <a:cubicBezTo>
                  <a:pt x="7506496" y="1140374"/>
                  <a:pt x="7506496" y="1140374"/>
                  <a:pt x="6619468" y="2133603"/>
                </a:cubicBezTo>
                <a:cubicBezTo>
                  <a:pt x="6619468" y="2133603"/>
                  <a:pt x="6614775" y="2138858"/>
                  <a:pt x="6610082" y="2144113"/>
                </a:cubicBezTo>
                <a:cubicBezTo>
                  <a:pt x="6591309" y="2159879"/>
                  <a:pt x="6567842" y="2170389"/>
                  <a:pt x="6544376" y="2170389"/>
                </a:cubicBezTo>
                <a:cubicBezTo>
                  <a:pt x="6544376" y="2170389"/>
                  <a:pt x="6544376" y="2170389"/>
                  <a:pt x="1114264" y="2170389"/>
                </a:cubicBezTo>
                <a:cubicBezTo>
                  <a:pt x="1114264" y="2170389"/>
                  <a:pt x="1114264" y="2170389"/>
                  <a:pt x="926533" y="2170389"/>
                </a:cubicBezTo>
                <a:cubicBezTo>
                  <a:pt x="926533" y="2170389"/>
                  <a:pt x="926533" y="2170389"/>
                  <a:pt x="146150" y="2170389"/>
                </a:cubicBezTo>
                <a:lnTo>
                  <a:pt x="0" y="2170389"/>
                </a:lnTo>
                <a:close/>
              </a:path>
            </a:pathLst>
          </a:custGeom>
          <a:solidFill>
            <a:srgbClr val="493D5C">
              <a:alpha val="87843"/>
            </a:srgb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4" name="Google Shape;54;p13"/>
          <p:cNvSpPr txBox="1">
            <a:spLocks noGrp="1"/>
          </p:cNvSpPr>
          <p:nvPr>
            <p:ph type="ctrTitle"/>
          </p:nvPr>
        </p:nvSpPr>
        <p:spPr>
          <a:xfrm>
            <a:off x="768444" y="2724222"/>
            <a:ext cx="4108824" cy="774071"/>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US" sz="3000" dirty="0">
                <a:solidFill>
                  <a:srgbClr val="FEFFFF"/>
                </a:solidFill>
              </a:rPr>
              <a:t>Abstract Art With AI</a:t>
            </a:r>
          </a:p>
        </p:txBody>
      </p:sp>
      <p:sp>
        <p:nvSpPr>
          <p:cNvPr id="55" name="Google Shape;55;p13"/>
          <p:cNvSpPr txBox="1">
            <a:spLocks noGrp="1"/>
          </p:cNvSpPr>
          <p:nvPr>
            <p:ph type="subTitle" idx="1"/>
          </p:nvPr>
        </p:nvSpPr>
        <p:spPr>
          <a:xfrm>
            <a:off x="787740" y="3498293"/>
            <a:ext cx="4090671" cy="393701"/>
          </a:xfrm>
          <a:prstGeom prst="rect">
            <a:avLst/>
          </a:prstGeom>
        </p:spPr>
        <p:txBody>
          <a:bodyPr spcFirstLastPara="1" lIns="91425" tIns="91425" rIns="91425" bIns="91425" anchorCtr="0">
            <a:noAutofit/>
          </a:bodyPr>
          <a:lstStyle/>
          <a:p>
            <a:pPr marL="0" lvl="0" indent="0" rtl="0">
              <a:lnSpc>
                <a:spcPct val="90000"/>
              </a:lnSpc>
              <a:spcBef>
                <a:spcPts val="0"/>
              </a:spcBef>
              <a:spcAft>
                <a:spcPts val="600"/>
              </a:spcAft>
              <a:buNone/>
            </a:pPr>
            <a:r>
              <a:rPr lang="en-US" sz="1100" dirty="0">
                <a:solidFill>
                  <a:srgbClr val="FEFFFF"/>
                </a:solidFill>
              </a:rPr>
              <a:t>By Mohsin Ali Mirza k200353</a:t>
            </a:r>
          </a:p>
          <a:p>
            <a:pPr marL="0" lvl="0" indent="0" rtl="0">
              <a:lnSpc>
                <a:spcPct val="90000"/>
              </a:lnSpc>
              <a:spcBef>
                <a:spcPts val="0"/>
              </a:spcBef>
              <a:spcAft>
                <a:spcPts val="600"/>
              </a:spcAft>
              <a:buNone/>
            </a:pPr>
            <a:r>
              <a:rPr lang="en-US" sz="1100" dirty="0">
                <a:solidFill>
                  <a:srgbClr val="FEFFFF"/>
                </a:solidFill>
              </a:rPr>
              <a:t>Mehwish Sameer k201895 </a:t>
            </a:r>
          </a:p>
          <a:p>
            <a:pPr marL="0" lvl="0" indent="0" rtl="0">
              <a:lnSpc>
                <a:spcPct val="90000"/>
              </a:lnSpc>
              <a:spcBef>
                <a:spcPts val="0"/>
              </a:spcBef>
              <a:spcAft>
                <a:spcPts val="600"/>
              </a:spcAft>
              <a:buNone/>
            </a:pPr>
            <a:r>
              <a:rPr lang="en-US" sz="1100" dirty="0">
                <a:solidFill>
                  <a:srgbClr val="FEFFFF"/>
                </a:solidFill>
              </a:rPr>
              <a:t>Muhammad Waleed Gul k200259</a:t>
            </a:r>
          </a:p>
        </p:txBody>
      </p:sp>
    </p:spTree>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259950" y="2380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Results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116" name="Google Shape;116;p22"/>
          <p:cNvSpPr txBox="1">
            <a:spLocks noGrp="1"/>
          </p:cNvSpPr>
          <p:nvPr>
            <p:ph type="body" idx="1"/>
          </p:nvPr>
        </p:nvSpPr>
        <p:spPr>
          <a:xfrm>
            <a:off x="311700" y="810750"/>
            <a:ext cx="8520600" cy="416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pic>
        <p:nvPicPr>
          <p:cNvPr id="117" name="Google Shape;117;p22"/>
          <p:cNvPicPr preferRelativeResize="0"/>
          <p:nvPr/>
        </p:nvPicPr>
        <p:blipFill>
          <a:blip r:embed="rId3">
            <a:alphaModFix/>
          </a:blip>
          <a:stretch>
            <a:fillRect/>
          </a:stretch>
        </p:blipFill>
        <p:spPr>
          <a:xfrm>
            <a:off x="797169" y="810750"/>
            <a:ext cx="7270170" cy="1815730"/>
          </a:xfrm>
          <a:prstGeom prst="rect">
            <a:avLst/>
          </a:prstGeom>
          <a:noFill/>
          <a:ln>
            <a:noFill/>
          </a:ln>
        </p:spPr>
      </p:pic>
      <p:pic>
        <p:nvPicPr>
          <p:cNvPr id="118" name="Google Shape;118;p22"/>
          <p:cNvPicPr preferRelativeResize="0"/>
          <p:nvPr/>
        </p:nvPicPr>
        <p:blipFill>
          <a:blip r:embed="rId4">
            <a:alphaModFix/>
          </a:blip>
          <a:stretch>
            <a:fillRect/>
          </a:stretch>
        </p:blipFill>
        <p:spPr>
          <a:xfrm>
            <a:off x="797169" y="2626480"/>
            <a:ext cx="7227898" cy="194447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Google Shape;123;p23"/>
          <p:cNvPicPr preferRelativeResize="0"/>
          <p:nvPr/>
        </p:nvPicPr>
        <p:blipFill>
          <a:blip r:embed="rId3">
            <a:alphaModFix/>
          </a:blip>
          <a:stretch>
            <a:fillRect/>
          </a:stretch>
        </p:blipFill>
        <p:spPr>
          <a:xfrm>
            <a:off x="750716" y="810750"/>
            <a:ext cx="7539068" cy="4006362"/>
          </a:xfrm>
          <a:prstGeom prst="rect">
            <a:avLst/>
          </a:prstGeom>
          <a:noFill/>
          <a:ln>
            <a:noFill/>
          </a:ln>
        </p:spPr>
      </p:pic>
      <p:sp>
        <p:nvSpPr>
          <p:cNvPr id="3" name="Google Shape;115;p22">
            <a:extLst>
              <a:ext uri="{FF2B5EF4-FFF2-40B4-BE49-F238E27FC236}">
                <a16:creationId xmlns:a16="http://schemas.microsoft.com/office/drawing/2014/main" id="{7BA3CA81-9106-12F9-F9DF-9E718D4FA886}"/>
              </a:ext>
            </a:extLst>
          </p:cNvPr>
          <p:cNvSpPr txBox="1">
            <a:spLocks noGrp="1"/>
          </p:cNvSpPr>
          <p:nvPr>
            <p:ph type="title"/>
          </p:nvPr>
        </p:nvSpPr>
        <p:spPr>
          <a:xfrm>
            <a:off x="259950" y="2380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Results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4"/>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Tools and Technologies</a:t>
            </a:r>
            <a:endParaRPr/>
          </a:p>
        </p:txBody>
      </p:sp>
      <p:sp>
        <p:nvSpPr>
          <p:cNvPr id="129" name="Google Shape;129;p24"/>
          <p:cNvSpPr txBox="1">
            <a:spLocks noGrp="1"/>
          </p:cNvSpPr>
          <p:nvPr>
            <p:ph type="body" idx="1"/>
          </p:nvPr>
        </p:nvSpPr>
        <p:spPr>
          <a:prstGeom prst="rect">
            <a:avLst/>
          </a:prstGeom>
        </p:spPr>
        <p:txBody>
          <a:bodyPr spcFirstLastPara="1" wrap="square" lIns="91425" tIns="91425" rIns="91425" bIns="91425" anchor="t" anchorCtr="0">
            <a:normAutofit/>
          </a:bodyPr>
          <a:lstStyle/>
          <a:p>
            <a:pPr marL="285750" indent="-285750">
              <a:buFont typeface="Wingdings" panose="05000000000000000000" pitchFamily="2" charset="2"/>
              <a:buChar char="v"/>
            </a:pPr>
            <a:r>
              <a:rPr lang="en" sz="1800" dirty="0"/>
              <a:t>Jupyter Notebook</a:t>
            </a:r>
            <a:endParaRPr sz="1800" dirty="0"/>
          </a:p>
          <a:p>
            <a:pPr marL="285750" indent="-285750">
              <a:spcBef>
                <a:spcPts val="1200"/>
              </a:spcBef>
              <a:buFont typeface="Wingdings" panose="05000000000000000000" pitchFamily="2" charset="2"/>
              <a:buChar char="v"/>
            </a:pPr>
            <a:r>
              <a:rPr lang="en" sz="1800" dirty="0"/>
              <a:t>Keras</a:t>
            </a:r>
            <a:endParaRPr sz="1800" dirty="0"/>
          </a:p>
          <a:p>
            <a:pPr marL="285750" indent="-285750">
              <a:spcBef>
                <a:spcPts val="1200"/>
              </a:spcBef>
              <a:buFont typeface="Wingdings" panose="05000000000000000000" pitchFamily="2" charset="2"/>
              <a:buChar char="v"/>
            </a:pPr>
            <a:r>
              <a:rPr lang="en" sz="1800" dirty="0"/>
              <a:t>TensorFlow</a:t>
            </a:r>
            <a:endParaRPr sz="1800" dirty="0"/>
          </a:p>
          <a:p>
            <a:pPr marL="285750" indent="-285750">
              <a:spcBef>
                <a:spcPts val="1200"/>
              </a:spcBef>
              <a:buFont typeface="Wingdings" panose="05000000000000000000" pitchFamily="2" charset="2"/>
              <a:buChar char="v"/>
            </a:pPr>
            <a:r>
              <a:rPr lang="en" sz="1800" dirty="0"/>
              <a:t>Python</a:t>
            </a:r>
            <a:endParaRPr sz="1800" dirty="0"/>
          </a:p>
          <a:p>
            <a:pPr marL="285750" indent="-285750">
              <a:spcBef>
                <a:spcPts val="1200"/>
              </a:spcBef>
              <a:buFont typeface="Wingdings" panose="05000000000000000000" pitchFamily="2" charset="2"/>
              <a:buChar char="v"/>
            </a:pPr>
            <a:r>
              <a:rPr lang="en" sz="1800" dirty="0"/>
              <a:t>Deep Learning</a:t>
            </a:r>
            <a:endParaRPr sz="1800" dirty="0"/>
          </a:p>
          <a:p>
            <a:pPr marL="285750" indent="-285750">
              <a:spcBef>
                <a:spcPts val="1200"/>
              </a:spcBef>
              <a:buFont typeface="Wingdings" panose="05000000000000000000" pitchFamily="2" charset="2"/>
              <a:buChar char="v"/>
            </a:pPr>
            <a:r>
              <a:rPr lang="en" sz="1800" dirty="0"/>
              <a:t>GANS</a:t>
            </a:r>
            <a:endParaRPr sz="1800" dirty="0"/>
          </a:p>
          <a:p>
            <a:pPr marL="285750" indent="-285750">
              <a:spcBef>
                <a:spcPts val="1200"/>
              </a:spcBef>
              <a:spcAft>
                <a:spcPts val="1200"/>
              </a:spcAft>
              <a:buFont typeface="Wingdings" panose="05000000000000000000" pitchFamily="2" charset="2"/>
              <a:buChar char="v"/>
            </a:pPr>
            <a:r>
              <a:rPr lang="en" sz="1800" dirty="0"/>
              <a:t>Convolution Neural Network</a:t>
            </a:r>
            <a:endParaRPr sz="1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Code Snippet For Generator &amp; Discriminator</a:t>
            </a:r>
            <a:endParaRPr/>
          </a:p>
        </p:txBody>
      </p:sp>
      <p:pic>
        <p:nvPicPr>
          <p:cNvPr id="135" name="Google Shape;135;p25"/>
          <p:cNvPicPr preferRelativeResize="0"/>
          <p:nvPr/>
        </p:nvPicPr>
        <p:blipFill>
          <a:blip r:embed="rId3">
            <a:alphaModFix/>
          </a:blip>
          <a:stretch>
            <a:fillRect/>
          </a:stretch>
        </p:blipFill>
        <p:spPr>
          <a:xfrm>
            <a:off x="435927" y="1252075"/>
            <a:ext cx="4015424" cy="35851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36" name="Google Shape;136;p25"/>
          <p:cNvPicPr preferRelativeResize="0"/>
          <p:nvPr/>
        </p:nvPicPr>
        <p:blipFill>
          <a:blip r:embed="rId4">
            <a:alphaModFix/>
          </a:blip>
          <a:stretch>
            <a:fillRect/>
          </a:stretch>
        </p:blipFill>
        <p:spPr>
          <a:xfrm>
            <a:off x="4692650" y="1252075"/>
            <a:ext cx="4139650" cy="35851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Code Snippet For Cycle-GAN</a:t>
            </a:r>
            <a:endParaRPr/>
          </a:p>
        </p:txBody>
      </p:sp>
      <p:pic>
        <p:nvPicPr>
          <p:cNvPr id="142" name="Google Shape;142;p26"/>
          <p:cNvPicPr preferRelativeResize="0"/>
          <p:nvPr/>
        </p:nvPicPr>
        <p:blipFill>
          <a:blip r:embed="rId3">
            <a:alphaModFix/>
          </a:blip>
          <a:stretch>
            <a:fillRect/>
          </a:stretch>
        </p:blipFill>
        <p:spPr>
          <a:xfrm>
            <a:off x="1063100" y="1159775"/>
            <a:ext cx="6516940" cy="382097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7"/>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Further Applications - Photo Filters</a:t>
            </a:r>
            <a:endParaRPr/>
          </a:p>
        </p:txBody>
      </p:sp>
      <p:sp>
        <p:nvSpPr>
          <p:cNvPr id="148" name="Google Shape;148;p27"/>
          <p:cNvSpPr txBox="1">
            <a:spLocks noGrp="1"/>
          </p:cNvSpPr>
          <p:nvPr>
            <p:ph type="body" idx="1"/>
          </p:nvPr>
        </p:nvSpPr>
        <p:spPr>
          <a:xfrm>
            <a:off x="70025" y="3328250"/>
            <a:ext cx="3096000" cy="15237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n" sz="1500" b="1" dirty="0">
                <a:solidFill>
                  <a:srgbClr val="222222"/>
                </a:solidFill>
                <a:highlight>
                  <a:srgbClr val="FFFFFF"/>
                </a:highlight>
              </a:rPr>
              <a:t>Photograph Enhancement</a:t>
            </a:r>
            <a:endParaRPr sz="1500" b="1" dirty="0">
              <a:solidFill>
                <a:srgbClr val="222222"/>
              </a:solidFill>
              <a:highlight>
                <a:srgbClr val="FFFFFF"/>
              </a:highlight>
            </a:endParaRPr>
          </a:p>
          <a:p>
            <a:pPr marL="0" lvl="0" indent="0" algn="l" rtl="0">
              <a:lnSpc>
                <a:spcPct val="150000"/>
              </a:lnSpc>
              <a:spcBef>
                <a:spcPts val="700"/>
              </a:spcBef>
              <a:spcAft>
                <a:spcPts val="0"/>
              </a:spcAft>
              <a:buNone/>
            </a:pPr>
            <a:endParaRPr sz="1500" b="1" dirty="0">
              <a:solidFill>
                <a:srgbClr val="222222"/>
              </a:solidFill>
              <a:highlight>
                <a:srgbClr val="FFFFFF"/>
              </a:highlight>
            </a:endParaRPr>
          </a:p>
          <a:p>
            <a:pPr marL="0" lvl="0" indent="0" algn="l" rtl="0">
              <a:lnSpc>
                <a:spcPct val="150000"/>
              </a:lnSpc>
              <a:spcBef>
                <a:spcPts val="700"/>
              </a:spcBef>
              <a:spcAft>
                <a:spcPts val="0"/>
              </a:spcAft>
              <a:buClr>
                <a:schemeClr val="dk1"/>
              </a:buClr>
              <a:buSzPct val="73333"/>
              <a:buFont typeface="Arial"/>
              <a:buNone/>
            </a:pPr>
            <a:endParaRPr sz="1500" b="1" dirty="0">
              <a:solidFill>
                <a:srgbClr val="222222"/>
              </a:solidFill>
              <a:highlight>
                <a:srgbClr val="FFFFFF"/>
              </a:highlight>
            </a:endParaRPr>
          </a:p>
          <a:p>
            <a:pPr marL="0" lvl="0" indent="0" algn="l" rtl="0">
              <a:spcBef>
                <a:spcPts val="700"/>
              </a:spcBef>
              <a:spcAft>
                <a:spcPts val="1200"/>
              </a:spcAft>
              <a:buNone/>
            </a:pPr>
            <a:endParaRPr dirty="0"/>
          </a:p>
        </p:txBody>
      </p:sp>
      <p:pic>
        <p:nvPicPr>
          <p:cNvPr id="149" name="Google Shape;149;p27"/>
          <p:cNvPicPr preferRelativeResize="0"/>
          <p:nvPr/>
        </p:nvPicPr>
        <p:blipFill>
          <a:blip r:embed="rId3">
            <a:alphaModFix/>
          </a:blip>
          <a:stretch>
            <a:fillRect/>
          </a:stretch>
        </p:blipFill>
        <p:spPr>
          <a:xfrm>
            <a:off x="472800" y="1082375"/>
            <a:ext cx="1524000" cy="2181225"/>
          </a:xfrm>
          <a:prstGeom prst="rect">
            <a:avLst/>
          </a:prstGeom>
          <a:noFill/>
          <a:ln>
            <a:noFill/>
          </a:ln>
        </p:spPr>
      </p:pic>
      <p:pic>
        <p:nvPicPr>
          <p:cNvPr id="150" name="Google Shape;150;p27"/>
          <p:cNvPicPr preferRelativeResize="0"/>
          <p:nvPr/>
        </p:nvPicPr>
        <p:blipFill>
          <a:blip r:embed="rId4">
            <a:alphaModFix/>
          </a:blip>
          <a:stretch>
            <a:fillRect/>
          </a:stretch>
        </p:blipFill>
        <p:spPr>
          <a:xfrm>
            <a:off x="2267378" y="1289688"/>
            <a:ext cx="4253205" cy="1766587"/>
          </a:xfrm>
          <a:prstGeom prst="rect">
            <a:avLst/>
          </a:prstGeom>
          <a:noFill/>
          <a:ln>
            <a:noFill/>
          </a:ln>
        </p:spPr>
      </p:pic>
      <p:pic>
        <p:nvPicPr>
          <p:cNvPr id="151" name="Google Shape;151;p27"/>
          <p:cNvPicPr preferRelativeResize="0"/>
          <p:nvPr/>
        </p:nvPicPr>
        <p:blipFill>
          <a:blip r:embed="rId5">
            <a:alphaModFix/>
          </a:blip>
          <a:stretch>
            <a:fillRect/>
          </a:stretch>
        </p:blipFill>
        <p:spPr>
          <a:xfrm>
            <a:off x="6717750" y="1653425"/>
            <a:ext cx="2114550" cy="1162050"/>
          </a:xfrm>
          <a:prstGeom prst="rect">
            <a:avLst/>
          </a:prstGeom>
          <a:noFill/>
          <a:ln>
            <a:noFill/>
          </a:ln>
        </p:spPr>
      </p:pic>
      <p:sp>
        <p:nvSpPr>
          <p:cNvPr id="6" name="Google Shape;148;p27">
            <a:extLst>
              <a:ext uri="{FF2B5EF4-FFF2-40B4-BE49-F238E27FC236}">
                <a16:creationId xmlns:a16="http://schemas.microsoft.com/office/drawing/2014/main" id="{6E3EB025-0735-8502-62A7-B3D3E8F678A6}"/>
              </a:ext>
            </a:extLst>
          </p:cNvPr>
          <p:cNvSpPr txBox="1">
            <a:spLocks/>
          </p:cNvSpPr>
          <p:nvPr/>
        </p:nvSpPr>
        <p:spPr>
          <a:xfrm>
            <a:off x="3166025" y="3314861"/>
            <a:ext cx="3096000" cy="1523700"/>
          </a:xfrm>
          <a:prstGeom prst="rect">
            <a:avLst/>
          </a:prstGeom>
        </p:spPr>
        <p:txBody>
          <a:bodyPr spcFirstLastPara="1" vert="horz" wrap="square" lIns="91425" tIns="91425" rIns="91425" bIns="91425" rtlCol="0" anchor="t" anchorCtr="0">
            <a:normAutofit/>
          </a:bodyPr>
          <a:lstStyle>
            <a:lvl1pPr marL="457200" lvl="0" indent="-342900" algn="l" defTabSz="342900" rtl="0" eaLnBrk="1" latinLnBrk="0" hangingPunct="1">
              <a:spcBef>
                <a:spcPts val="0"/>
              </a:spcBef>
              <a:spcAft>
                <a:spcPts val="0"/>
              </a:spcAft>
              <a:buClr>
                <a:schemeClr val="accent1"/>
              </a:buClr>
              <a:buSzPts val="1800"/>
              <a:buFont typeface="Wingdings 3" charset="2"/>
              <a:buChar char="●"/>
              <a:defRPr sz="1350" kern="1200">
                <a:solidFill>
                  <a:schemeClr val="tx1">
                    <a:lumMod val="75000"/>
                    <a:lumOff val="25000"/>
                  </a:schemeClr>
                </a:solidFill>
                <a:latin typeface="+mn-lt"/>
                <a:ea typeface="+mn-ea"/>
                <a:cs typeface="+mn-cs"/>
              </a:defRPr>
            </a:lvl1pPr>
            <a:lvl2pPr marL="914400" lvl="1" indent="-317500" algn="l" defTabSz="342900" rtl="0" eaLnBrk="1" latinLnBrk="0" hangingPunct="1">
              <a:spcBef>
                <a:spcPts val="0"/>
              </a:spcBef>
              <a:spcAft>
                <a:spcPts val="0"/>
              </a:spcAft>
              <a:buClr>
                <a:schemeClr val="accent1"/>
              </a:buClr>
              <a:buSzPts val="1400"/>
              <a:buFont typeface="Wingdings 3" charset="2"/>
              <a:buChar char="○"/>
              <a:defRPr sz="1200" kern="1200">
                <a:solidFill>
                  <a:schemeClr val="tx1">
                    <a:lumMod val="75000"/>
                    <a:lumOff val="25000"/>
                  </a:schemeClr>
                </a:solidFill>
                <a:latin typeface="+mn-lt"/>
                <a:ea typeface="+mn-ea"/>
                <a:cs typeface="+mn-cs"/>
              </a:defRPr>
            </a:lvl2pPr>
            <a:lvl3pPr marL="1371600" lvl="2" indent="-317500" algn="l" defTabSz="342900" rtl="0" eaLnBrk="1" latinLnBrk="0" hangingPunct="1">
              <a:spcBef>
                <a:spcPts val="0"/>
              </a:spcBef>
              <a:spcAft>
                <a:spcPts val="0"/>
              </a:spcAft>
              <a:buClr>
                <a:schemeClr val="accent1"/>
              </a:buClr>
              <a:buSzPts val="1400"/>
              <a:buFont typeface="Wingdings 3" charset="2"/>
              <a:buChar char="■"/>
              <a:defRPr sz="1050" kern="1200">
                <a:solidFill>
                  <a:schemeClr val="tx1">
                    <a:lumMod val="75000"/>
                    <a:lumOff val="25000"/>
                  </a:schemeClr>
                </a:solidFill>
                <a:latin typeface="+mn-lt"/>
                <a:ea typeface="+mn-ea"/>
                <a:cs typeface="+mn-cs"/>
              </a:defRPr>
            </a:lvl3pPr>
            <a:lvl4pPr marL="1828800" lvl="3"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4pPr>
            <a:lvl5pPr marL="2286000" lvl="4"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5pPr>
            <a:lvl6pPr marL="2743200" lvl="5"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6pPr>
            <a:lvl7pPr marL="3200400" lvl="6"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7pPr>
            <a:lvl8pPr marL="3657600" lvl="7"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8pPr>
            <a:lvl9pPr marL="4114800" lvl="8"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9pPr>
          </a:lstStyle>
          <a:p>
            <a:pPr marL="0" indent="0">
              <a:spcBef>
                <a:spcPts val="700"/>
              </a:spcBef>
              <a:spcAft>
                <a:spcPts val="1200"/>
              </a:spcAft>
              <a:buNone/>
            </a:pPr>
            <a:r>
              <a:rPr lang="en-US" sz="1500" b="1" dirty="0">
                <a:solidFill>
                  <a:srgbClr val="222222"/>
                </a:solidFill>
                <a:highlight>
                  <a:srgbClr val="FFFFFF"/>
                </a:highlight>
              </a:rPr>
              <a:t>Seasonal Climate</a:t>
            </a:r>
          </a:p>
          <a:p>
            <a:pPr marL="0" indent="0">
              <a:spcBef>
                <a:spcPts val="700"/>
              </a:spcBef>
              <a:spcAft>
                <a:spcPts val="1200"/>
              </a:spcAft>
              <a:buFont typeface="Wingdings 3" charset="2"/>
              <a:buNone/>
            </a:pPr>
            <a:endParaRPr lang="en-US" sz="1500" dirty="0"/>
          </a:p>
        </p:txBody>
      </p:sp>
      <p:sp>
        <p:nvSpPr>
          <p:cNvPr id="9" name="Google Shape;148;p27">
            <a:extLst>
              <a:ext uri="{FF2B5EF4-FFF2-40B4-BE49-F238E27FC236}">
                <a16:creationId xmlns:a16="http://schemas.microsoft.com/office/drawing/2014/main" id="{39924AEB-DE65-747F-F106-D4C691CAF07B}"/>
              </a:ext>
            </a:extLst>
          </p:cNvPr>
          <p:cNvSpPr txBox="1">
            <a:spLocks/>
          </p:cNvSpPr>
          <p:nvPr/>
        </p:nvSpPr>
        <p:spPr>
          <a:xfrm>
            <a:off x="6701944" y="3167879"/>
            <a:ext cx="2426250" cy="1523700"/>
          </a:xfrm>
          <a:prstGeom prst="rect">
            <a:avLst/>
          </a:prstGeom>
        </p:spPr>
        <p:txBody>
          <a:bodyPr spcFirstLastPara="1" vert="horz" wrap="square" lIns="91425" tIns="91425" rIns="91425" bIns="91425" rtlCol="0" anchor="t" anchorCtr="0">
            <a:normAutofit/>
          </a:bodyPr>
          <a:lstStyle>
            <a:lvl1pPr marL="457200" lvl="0" indent="-342900" algn="l" defTabSz="342900" rtl="0" eaLnBrk="1" latinLnBrk="0" hangingPunct="1">
              <a:spcBef>
                <a:spcPts val="0"/>
              </a:spcBef>
              <a:spcAft>
                <a:spcPts val="0"/>
              </a:spcAft>
              <a:buClr>
                <a:schemeClr val="accent1"/>
              </a:buClr>
              <a:buSzPts val="1800"/>
              <a:buFont typeface="Wingdings 3" charset="2"/>
              <a:buChar char="●"/>
              <a:defRPr sz="1350" kern="1200">
                <a:solidFill>
                  <a:schemeClr val="tx1">
                    <a:lumMod val="75000"/>
                    <a:lumOff val="25000"/>
                  </a:schemeClr>
                </a:solidFill>
                <a:latin typeface="+mn-lt"/>
                <a:ea typeface="+mn-ea"/>
                <a:cs typeface="+mn-cs"/>
              </a:defRPr>
            </a:lvl1pPr>
            <a:lvl2pPr marL="914400" lvl="1" indent="-317500" algn="l" defTabSz="342900" rtl="0" eaLnBrk="1" latinLnBrk="0" hangingPunct="1">
              <a:spcBef>
                <a:spcPts val="0"/>
              </a:spcBef>
              <a:spcAft>
                <a:spcPts val="0"/>
              </a:spcAft>
              <a:buClr>
                <a:schemeClr val="accent1"/>
              </a:buClr>
              <a:buSzPts val="1400"/>
              <a:buFont typeface="Wingdings 3" charset="2"/>
              <a:buChar char="○"/>
              <a:defRPr sz="1200" kern="1200">
                <a:solidFill>
                  <a:schemeClr val="tx1">
                    <a:lumMod val="75000"/>
                    <a:lumOff val="25000"/>
                  </a:schemeClr>
                </a:solidFill>
                <a:latin typeface="+mn-lt"/>
                <a:ea typeface="+mn-ea"/>
                <a:cs typeface="+mn-cs"/>
              </a:defRPr>
            </a:lvl2pPr>
            <a:lvl3pPr marL="1371600" lvl="2" indent="-317500" algn="l" defTabSz="342900" rtl="0" eaLnBrk="1" latinLnBrk="0" hangingPunct="1">
              <a:spcBef>
                <a:spcPts val="0"/>
              </a:spcBef>
              <a:spcAft>
                <a:spcPts val="0"/>
              </a:spcAft>
              <a:buClr>
                <a:schemeClr val="accent1"/>
              </a:buClr>
              <a:buSzPts val="1400"/>
              <a:buFont typeface="Wingdings 3" charset="2"/>
              <a:buChar char="■"/>
              <a:defRPr sz="1050" kern="1200">
                <a:solidFill>
                  <a:schemeClr val="tx1">
                    <a:lumMod val="75000"/>
                    <a:lumOff val="25000"/>
                  </a:schemeClr>
                </a:solidFill>
                <a:latin typeface="+mn-lt"/>
                <a:ea typeface="+mn-ea"/>
                <a:cs typeface="+mn-cs"/>
              </a:defRPr>
            </a:lvl3pPr>
            <a:lvl4pPr marL="1828800" lvl="3"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4pPr>
            <a:lvl5pPr marL="2286000" lvl="4"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5pPr>
            <a:lvl6pPr marL="2743200" lvl="5"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6pPr>
            <a:lvl7pPr marL="3200400" lvl="6"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7pPr>
            <a:lvl8pPr marL="3657600" lvl="7"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8pPr>
            <a:lvl9pPr marL="4114800" lvl="8" indent="-317500" algn="l" defTabSz="342900" rtl="0" eaLnBrk="1" latinLnBrk="0" hangingPunct="1">
              <a:spcBef>
                <a:spcPts val="0"/>
              </a:spcBef>
              <a:spcAft>
                <a:spcPts val="0"/>
              </a:spcAft>
              <a:buClr>
                <a:schemeClr val="accent1"/>
              </a:buClr>
              <a:buSzPts val="1400"/>
              <a:buFont typeface="Wingdings 3" charset="2"/>
              <a:buChar char="■"/>
              <a:defRPr sz="900" kern="1200">
                <a:solidFill>
                  <a:schemeClr val="tx1">
                    <a:lumMod val="75000"/>
                    <a:lumOff val="25000"/>
                  </a:schemeClr>
                </a:solidFill>
                <a:latin typeface="+mn-lt"/>
                <a:ea typeface="+mn-ea"/>
                <a:cs typeface="+mn-cs"/>
              </a:defRPr>
            </a:lvl9pPr>
          </a:lstStyle>
          <a:p>
            <a:pPr marL="0" indent="0">
              <a:spcBef>
                <a:spcPts val="700"/>
              </a:spcBef>
              <a:spcAft>
                <a:spcPts val="1200"/>
              </a:spcAft>
              <a:buNone/>
            </a:pPr>
            <a:r>
              <a:rPr lang="en-US" sz="1500" b="1" dirty="0">
                <a:solidFill>
                  <a:srgbClr val="222222"/>
                </a:solidFill>
                <a:highlight>
                  <a:srgbClr val="FFFFFF"/>
                </a:highlight>
              </a:rPr>
              <a:t>Seamless Object Image</a:t>
            </a:r>
          </a:p>
          <a:p>
            <a:pPr marL="0" indent="0">
              <a:spcBef>
                <a:spcPts val="700"/>
              </a:spcBef>
              <a:spcAft>
                <a:spcPts val="1200"/>
              </a:spcAft>
              <a:buNone/>
            </a:pPr>
            <a:r>
              <a:rPr lang="en-US" sz="1500" b="1" dirty="0">
                <a:solidFill>
                  <a:srgbClr val="222222"/>
                </a:solidFill>
                <a:highlight>
                  <a:srgbClr val="FFFFFF"/>
                </a:highlight>
              </a:rPr>
              <a:t>Translation</a:t>
            </a:r>
          </a:p>
          <a:p>
            <a:pPr marL="0" indent="0">
              <a:spcBef>
                <a:spcPts val="700"/>
              </a:spcBef>
              <a:spcAft>
                <a:spcPts val="1200"/>
              </a:spcAft>
              <a:buFont typeface="Wingdings 3" charset="2"/>
              <a:buNone/>
            </a:pPr>
            <a:endParaRPr lang="en-US" sz="15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Inspiration To Stable Diffusion &amp; Midjourney</a:t>
            </a:r>
            <a:endParaRPr/>
          </a:p>
        </p:txBody>
      </p:sp>
      <p:sp>
        <p:nvSpPr>
          <p:cNvPr id="159" name="Google Shape;159;p28"/>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60" name="Google Shape;160;p28"/>
          <p:cNvPicPr preferRelativeResize="0"/>
          <p:nvPr/>
        </p:nvPicPr>
        <p:blipFill>
          <a:blip r:embed="rId3">
            <a:alphaModFix/>
          </a:blip>
          <a:stretch>
            <a:fillRect/>
          </a:stretch>
        </p:blipFill>
        <p:spPr>
          <a:xfrm>
            <a:off x="441087" y="1152475"/>
            <a:ext cx="8261825" cy="35011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Conclusions</a:t>
            </a:r>
            <a:endParaRPr dirty="0"/>
          </a:p>
        </p:txBody>
      </p:sp>
      <p:sp>
        <p:nvSpPr>
          <p:cNvPr id="166" name="Google Shape;166;p29"/>
          <p:cNvSpPr txBox="1">
            <a:spLocks noGrp="1"/>
          </p:cNvSpPr>
          <p:nvPr>
            <p:ph type="body" idx="1"/>
          </p:nvPr>
        </p:nvSpPr>
        <p:spPr>
          <a:prstGeom prst="rect">
            <a:avLst/>
          </a:prstGeom>
        </p:spPr>
        <p:txBody>
          <a:bodyPr spcFirstLastPara="1" wrap="square" lIns="91425" tIns="91425" rIns="91425" bIns="91425" anchor="t" anchorCtr="0">
            <a:normAutofit/>
          </a:bodyPr>
          <a:lstStyle/>
          <a:p>
            <a:pPr>
              <a:spcBef>
                <a:spcPts val="1500"/>
              </a:spcBef>
              <a:buClr>
                <a:srgbClr val="374151"/>
              </a:buClr>
              <a:buFont typeface="Wingdings" panose="05000000000000000000" pitchFamily="2" charset="2"/>
              <a:buChar char="v"/>
            </a:pPr>
            <a:r>
              <a:rPr lang="en" sz="1700" dirty="0">
                <a:solidFill>
                  <a:srgbClr val="374151"/>
                </a:solidFill>
                <a:latin typeface="Roboto"/>
                <a:ea typeface="Roboto"/>
                <a:cs typeface="Roboto"/>
                <a:sym typeface="Roboto"/>
              </a:rPr>
              <a:t>CycleGAN can generate high-quality images in the style of Claude Monet.</a:t>
            </a:r>
            <a:endParaRPr sz="1700" dirty="0">
              <a:solidFill>
                <a:srgbClr val="374151"/>
              </a:solidFill>
              <a:latin typeface="Roboto"/>
              <a:ea typeface="Roboto"/>
              <a:cs typeface="Roboto"/>
              <a:sym typeface="Roboto"/>
            </a:endParaRPr>
          </a:p>
          <a:p>
            <a:pPr>
              <a:buClr>
                <a:srgbClr val="374151"/>
              </a:buClr>
              <a:buFont typeface="Wingdings" panose="05000000000000000000" pitchFamily="2" charset="2"/>
              <a:buChar char="v"/>
            </a:pPr>
            <a:r>
              <a:rPr lang="en" sz="1700" dirty="0">
                <a:solidFill>
                  <a:srgbClr val="374151"/>
                </a:solidFill>
                <a:latin typeface="Roboto"/>
                <a:ea typeface="Roboto"/>
                <a:cs typeface="Roboto"/>
                <a:sym typeface="Roboto"/>
              </a:rPr>
              <a:t>Style transfer using CycleGAN does not require paired training data, making it a promising technique for image-to-image translation.</a:t>
            </a:r>
            <a:endParaRPr sz="1700" dirty="0">
              <a:solidFill>
                <a:srgbClr val="374151"/>
              </a:solidFill>
              <a:latin typeface="Roboto"/>
              <a:ea typeface="Roboto"/>
              <a:cs typeface="Roboto"/>
              <a:sym typeface="Roboto"/>
            </a:endParaRPr>
          </a:p>
          <a:p>
            <a:pPr>
              <a:buClr>
                <a:srgbClr val="374151"/>
              </a:buClr>
              <a:buFont typeface="Wingdings" panose="05000000000000000000" pitchFamily="2" charset="2"/>
              <a:buChar char="v"/>
            </a:pPr>
            <a:r>
              <a:rPr lang="en" sz="1700" dirty="0">
                <a:solidFill>
                  <a:srgbClr val="374151"/>
                </a:solidFill>
                <a:latin typeface="Roboto"/>
                <a:ea typeface="Roboto"/>
                <a:cs typeface="Roboto"/>
                <a:sym typeface="Roboto"/>
              </a:rPr>
              <a:t>Results of the project are impressive, but there is still room for improvement in image quality and consistency.</a:t>
            </a:r>
            <a:endParaRPr sz="1700" dirty="0">
              <a:solidFill>
                <a:srgbClr val="374151"/>
              </a:solidFill>
              <a:latin typeface="Roboto"/>
              <a:ea typeface="Roboto"/>
              <a:cs typeface="Roboto"/>
              <a:sym typeface="Roboto"/>
            </a:endParaRPr>
          </a:p>
          <a:p>
            <a:pPr>
              <a:buClr>
                <a:srgbClr val="374151"/>
              </a:buClr>
              <a:buFont typeface="Wingdings" panose="05000000000000000000" pitchFamily="2" charset="2"/>
              <a:buChar char="v"/>
            </a:pPr>
            <a:r>
              <a:rPr lang="en" sz="1700" dirty="0">
                <a:solidFill>
                  <a:srgbClr val="374151"/>
                </a:solidFill>
                <a:latin typeface="Roboto"/>
                <a:ea typeface="Roboto"/>
                <a:cs typeface="Roboto"/>
                <a:sym typeface="Roboto"/>
              </a:rPr>
              <a:t>CycleGAN has potential for creative applications, such as artistic style transfer.</a:t>
            </a:r>
            <a:endParaRPr sz="1700" dirty="0">
              <a:solidFill>
                <a:srgbClr val="374151"/>
              </a:solidFill>
              <a:latin typeface="Roboto"/>
              <a:ea typeface="Roboto"/>
              <a:cs typeface="Roboto"/>
              <a:sym typeface="Roboto"/>
            </a:endParaRPr>
          </a:p>
          <a:p>
            <a:pPr>
              <a:buClr>
                <a:srgbClr val="374151"/>
              </a:buClr>
              <a:buFont typeface="Wingdings" panose="05000000000000000000" pitchFamily="2" charset="2"/>
              <a:buChar char="v"/>
            </a:pPr>
            <a:r>
              <a:rPr lang="en" sz="1700" dirty="0">
                <a:solidFill>
                  <a:srgbClr val="374151"/>
                </a:solidFill>
                <a:latin typeface="Roboto"/>
                <a:ea typeface="Roboto"/>
                <a:cs typeface="Roboto"/>
                <a:sym typeface="Roboto"/>
              </a:rPr>
              <a:t>CycleGAN can be used to create new forms of digital art or assist artists in experimenting with different styles and techniques.</a:t>
            </a:r>
            <a:endParaRPr sz="1700" dirty="0">
              <a:solidFill>
                <a:srgbClr val="374151"/>
              </a:solidFill>
              <a:latin typeface="Roboto"/>
              <a:ea typeface="Roboto"/>
              <a:cs typeface="Roboto"/>
              <a:sym typeface="Roboto"/>
            </a:endParaRPr>
          </a:p>
          <a:p>
            <a:pPr marL="171450" lvl="0" indent="-171450" algn="l" rtl="0">
              <a:spcBef>
                <a:spcPts val="1500"/>
              </a:spcBef>
              <a:spcAft>
                <a:spcPts val="0"/>
              </a:spcAft>
              <a:buClr>
                <a:schemeClr val="dk1"/>
              </a:buClr>
              <a:buSzPts val="1100"/>
              <a:buFont typeface="Wingdings" panose="05000000000000000000" pitchFamily="2" charset="2"/>
              <a:buChar char="v"/>
            </a:pPr>
            <a:endParaRPr sz="1200" dirty="0">
              <a:solidFill>
                <a:srgbClr val="374151"/>
              </a:solidFill>
              <a:latin typeface="Roboto"/>
              <a:ea typeface="Roboto"/>
              <a:cs typeface="Roboto"/>
              <a:sym typeface="Roboto"/>
            </a:endParaRPr>
          </a:p>
          <a:p>
            <a:pPr marL="171450" lvl="0" indent="-171450" algn="l" rtl="0">
              <a:spcBef>
                <a:spcPts val="0"/>
              </a:spcBef>
              <a:spcAft>
                <a:spcPts val="1200"/>
              </a:spcAft>
              <a:buFont typeface="Wingdings" panose="05000000000000000000" pitchFamily="2" charset="2"/>
              <a:buChar char="v"/>
            </a:pPr>
            <a:endParaRPr sz="1200" dirty="0">
              <a:solidFill>
                <a:srgbClr val="37415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Shape 59"/>
        <p:cNvGrpSpPr/>
        <p:nvPr/>
      </p:nvGrpSpPr>
      <p:grpSpPr>
        <a:xfrm>
          <a:off x="0" y="0"/>
          <a:ext cx="0" cy="0"/>
          <a:chOff x="0" y="0"/>
          <a:chExt cx="0" cy="0"/>
        </a:xfrm>
      </p:grpSpPr>
      <p:grpSp>
        <p:nvGrpSpPr>
          <p:cNvPr id="105" name="Group 68">
            <a:extLst>
              <a:ext uri="{FF2B5EF4-FFF2-40B4-BE49-F238E27FC236}">
                <a16:creationId xmlns:a16="http://schemas.microsoft.com/office/drawing/2014/main" id="{F2780DFF-3AF5-4F60-B2A3-AA766AD8B3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 y="171450"/>
            <a:ext cx="2138628" cy="4978966"/>
            <a:chOff x="2487613" y="285750"/>
            <a:chExt cx="2428875" cy="5654676"/>
          </a:xfrm>
        </p:grpSpPr>
        <p:sp>
          <p:nvSpPr>
            <p:cNvPr id="70" name="Freeform 11">
              <a:extLst>
                <a:ext uri="{FF2B5EF4-FFF2-40B4-BE49-F238E27FC236}">
                  <a16:creationId xmlns:a16="http://schemas.microsoft.com/office/drawing/2014/main" id="{1C79324C-CB0A-40CA-AE77-7CFA131A7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71" name="Freeform 12">
              <a:extLst>
                <a:ext uri="{FF2B5EF4-FFF2-40B4-BE49-F238E27FC236}">
                  <a16:creationId xmlns:a16="http://schemas.microsoft.com/office/drawing/2014/main" id="{FE6F32A9-AD07-4A53-BA89-05D8AC1EB6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72" name="Freeform 13">
              <a:extLst>
                <a:ext uri="{FF2B5EF4-FFF2-40B4-BE49-F238E27FC236}">
                  <a16:creationId xmlns:a16="http://schemas.microsoft.com/office/drawing/2014/main" id="{BF108F4A-C3A5-42B2-9D7B-10D92D15CE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73" name="Freeform 14">
              <a:extLst>
                <a:ext uri="{FF2B5EF4-FFF2-40B4-BE49-F238E27FC236}">
                  <a16:creationId xmlns:a16="http://schemas.microsoft.com/office/drawing/2014/main" id="{8254BB4A-F14E-4DE6-94AE-3701198976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74" name="Freeform 15">
              <a:extLst>
                <a:ext uri="{FF2B5EF4-FFF2-40B4-BE49-F238E27FC236}">
                  <a16:creationId xmlns:a16="http://schemas.microsoft.com/office/drawing/2014/main" id="{37BE596F-4E67-44BA-99D0-37A64771FB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75" name="Freeform 16">
              <a:extLst>
                <a:ext uri="{FF2B5EF4-FFF2-40B4-BE49-F238E27FC236}">
                  <a16:creationId xmlns:a16="http://schemas.microsoft.com/office/drawing/2014/main" id="{9A48CE8A-2735-4764-AF04-D7679A3057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76" name="Freeform 17">
              <a:extLst>
                <a:ext uri="{FF2B5EF4-FFF2-40B4-BE49-F238E27FC236}">
                  <a16:creationId xmlns:a16="http://schemas.microsoft.com/office/drawing/2014/main" id="{7058C06C-28D8-4334-83E0-AEA77C4AF3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77" name="Freeform 18">
              <a:extLst>
                <a:ext uri="{FF2B5EF4-FFF2-40B4-BE49-F238E27FC236}">
                  <a16:creationId xmlns:a16="http://schemas.microsoft.com/office/drawing/2014/main" id="{530C5090-5A77-4DFC-8CDA-D6E2576ACC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78" name="Freeform 19">
              <a:extLst>
                <a:ext uri="{FF2B5EF4-FFF2-40B4-BE49-F238E27FC236}">
                  <a16:creationId xmlns:a16="http://schemas.microsoft.com/office/drawing/2014/main" id="{57EC1ECF-618E-4B07-B823-11316CE52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79" name="Freeform 20">
              <a:extLst>
                <a:ext uri="{FF2B5EF4-FFF2-40B4-BE49-F238E27FC236}">
                  <a16:creationId xmlns:a16="http://schemas.microsoft.com/office/drawing/2014/main" id="{7C8B4CFB-E7F6-4A2B-AA5B-CB910D23A2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80" name="Freeform 21">
              <a:extLst>
                <a:ext uri="{FF2B5EF4-FFF2-40B4-BE49-F238E27FC236}">
                  <a16:creationId xmlns:a16="http://schemas.microsoft.com/office/drawing/2014/main" id="{EBEADD2C-CA66-41C5-8622-31212959D4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81" name="Freeform 22">
              <a:extLst>
                <a:ext uri="{FF2B5EF4-FFF2-40B4-BE49-F238E27FC236}">
                  <a16:creationId xmlns:a16="http://schemas.microsoft.com/office/drawing/2014/main" id="{3CE06860-DDC5-4FC7-97D7-795F9CA9B1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6" name="Group 82">
            <a:extLst>
              <a:ext uri="{FF2B5EF4-FFF2-40B4-BE49-F238E27FC236}">
                <a16:creationId xmlns:a16="http://schemas.microsoft.com/office/drawing/2014/main" id="{BDA041F5-FB91-4FE3-8309-30F32C6A483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412" y="-589"/>
            <a:ext cx="1767505" cy="5140529"/>
            <a:chOff x="6627813" y="194833"/>
            <a:chExt cx="1952625" cy="5678918"/>
          </a:xfrm>
        </p:grpSpPr>
        <p:sp>
          <p:nvSpPr>
            <p:cNvPr id="84" name="Freeform 27">
              <a:extLst>
                <a:ext uri="{FF2B5EF4-FFF2-40B4-BE49-F238E27FC236}">
                  <a16:creationId xmlns:a16="http://schemas.microsoft.com/office/drawing/2014/main" id="{17D7CDD7-7A0A-4EBD-A35A-5C77175F6F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85" name="Freeform 28">
              <a:extLst>
                <a:ext uri="{FF2B5EF4-FFF2-40B4-BE49-F238E27FC236}">
                  <a16:creationId xmlns:a16="http://schemas.microsoft.com/office/drawing/2014/main" id="{3535804A-BB84-44EB-9712-B96D7AEB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86" name="Freeform 29">
              <a:extLst>
                <a:ext uri="{FF2B5EF4-FFF2-40B4-BE49-F238E27FC236}">
                  <a16:creationId xmlns:a16="http://schemas.microsoft.com/office/drawing/2014/main" id="{2EA058FC-BE7B-40CC-A63E-8E646238F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87" name="Freeform 30">
              <a:extLst>
                <a:ext uri="{FF2B5EF4-FFF2-40B4-BE49-F238E27FC236}">
                  <a16:creationId xmlns:a16="http://schemas.microsoft.com/office/drawing/2014/main" id="{0E8271EE-FB1E-459E-8E94-991CB53837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88" name="Freeform 31">
              <a:extLst>
                <a:ext uri="{FF2B5EF4-FFF2-40B4-BE49-F238E27FC236}">
                  <a16:creationId xmlns:a16="http://schemas.microsoft.com/office/drawing/2014/main" id="{928D4994-0177-4E02-B988-4786CF3B7D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89" name="Freeform 32">
              <a:extLst>
                <a:ext uri="{FF2B5EF4-FFF2-40B4-BE49-F238E27FC236}">
                  <a16:creationId xmlns:a16="http://schemas.microsoft.com/office/drawing/2014/main" id="{3A3FF466-04BF-4F8D-88E1-98C1A2CC7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90" name="Freeform 33">
              <a:extLst>
                <a:ext uri="{FF2B5EF4-FFF2-40B4-BE49-F238E27FC236}">
                  <a16:creationId xmlns:a16="http://schemas.microsoft.com/office/drawing/2014/main" id="{2513E60D-9026-4A28-8D6E-03593D3A4D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91" name="Freeform 34">
              <a:extLst>
                <a:ext uri="{FF2B5EF4-FFF2-40B4-BE49-F238E27FC236}">
                  <a16:creationId xmlns:a16="http://schemas.microsoft.com/office/drawing/2014/main" id="{49D0D017-FE95-4B99-AD82-BE697DF1B9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92" name="Freeform 35">
              <a:extLst>
                <a:ext uri="{FF2B5EF4-FFF2-40B4-BE49-F238E27FC236}">
                  <a16:creationId xmlns:a16="http://schemas.microsoft.com/office/drawing/2014/main" id="{299ACBF5-2856-4022-AA4D-9E8F39989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93" name="Freeform 36">
              <a:extLst>
                <a:ext uri="{FF2B5EF4-FFF2-40B4-BE49-F238E27FC236}">
                  <a16:creationId xmlns:a16="http://schemas.microsoft.com/office/drawing/2014/main" id="{6A150E2E-4FA2-4D3C-9FDD-E0ECFC8010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94" name="Freeform 37">
              <a:extLst>
                <a:ext uri="{FF2B5EF4-FFF2-40B4-BE49-F238E27FC236}">
                  <a16:creationId xmlns:a16="http://schemas.microsoft.com/office/drawing/2014/main" id="{00FF753A-252D-49AB-AE93-D92EBB4BFB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95" name="Freeform 38">
              <a:extLst>
                <a:ext uri="{FF2B5EF4-FFF2-40B4-BE49-F238E27FC236}">
                  <a16:creationId xmlns:a16="http://schemas.microsoft.com/office/drawing/2014/main" id="{8F689818-FACD-466B-B41E-51BA779D2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07" name="Rectangle 96">
            <a:extLst>
              <a:ext uri="{FF2B5EF4-FFF2-40B4-BE49-F238E27FC236}">
                <a16:creationId xmlns:a16="http://schemas.microsoft.com/office/drawing/2014/main" id="{57041BDD-619A-42E7-9D5B-D932A5FDF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8" name="Freeform 6">
            <a:extLst>
              <a:ext uri="{FF2B5EF4-FFF2-40B4-BE49-F238E27FC236}">
                <a16:creationId xmlns:a16="http://schemas.microsoft.com/office/drawing/2014/main" id="{439A26EA-7B06-4DFE-8108-86B3ED144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242857"/>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0" name="Google Shape;60;p14"/>
          <p:cNvSpPr txBox="1">
            <a:spLocks noGrp="1"/>
          </p:cNvSpPr>
          <p:nvPr>
            <p:ph type="title"/>
          </p:nvPr>
        </p:nvSpPr>
        <p:spPr>
          <a:xfrm>
            <a:off x="1941909" y="3581400"/>
            <a:ext cx="6686550" cy="617586"/>
          </a:xfrm>
          <a:prstGeom prst="rect">
            <a:avLst/>
          </a:prstGeom>
        </p:spPr>
        <p:txBody>
          <a:bodyPr spcFirstLastPara="1" vert="horz" lIns="91440" tIns="45720" rIns="91440" bIns="45720" rtlCol="0" anchor="b" anchorCtr="0">
            <a:normAutofit/>
          </a:bodyPr>
          <a:lstStyle/>
          <a:p>
            <a:pPr marL="0" lvl="0" indent="0" defTabSz="457200">
              <a:lnSpc>
                <a:spcPct val="90000"/>
              </a:lnSpc>
              <a:spcBef>
                <a:spcPct val="0"/>
              </a:spcBef>
              <a:spcAft>
                <a:spcPts val="0"/>
              </a:spcAft>
            </a:pPr>
            <a:r>
              <a:rPr lang="en-US" sz="2300"/>
              <a:t>Some of the Famous Painters in the world</a:t>
            </a:r>
          </a:p>
        </p:txBody>
      </p:sp>
      <p:sp>
        <p:nvSpPr>
          <p:cNvPr id="61" name="Google Shape;61;p14"/>
          <p:cNvSpPr txBox="1">
            <a:spLocks noGrp="1"/>
          </p:cNvSpPr>
          <p:nvPr>
            <p:ph type="body" idx="1"/>
          </p:nvPr>
        </p:nvSpPr>
        <p:spPr>
          <a:xfrm>
            <a:off x="1941909" y="4198985"/>
            <a:ext cx="6686550" cy="392065"/>
          </a:xfrm>
          <a:prstGeom prst="rect">
            <a:avLst/>
          </a:prstGeom>
        </p:spPr>
        <p:txBody>
          <a:bodyPr spcFirstLastPara="1" vert="horz" lIns="91440" tIns="45720" rIns="91440" bIns="45720" rtlCol="0" anchor="t" anchorCtr="0">
            <a:normAutofit/>
          </a:bodyPr>
          <a:lstStyle/>
          <a:p>
            <a:pPr marL="0" lvl="0" indent="0" defTabSz="457200">
              <a:lnSpc>
                <a:spcPct val="90000"/>
              </a:lnSpc>
              <a:spcBef>
                <a:spcPts val="1000"/>
              </a:spcBef>
              <a:buNone/>
            </a:pPr>
            <a:r>
              <a:rPr lang="en-US" sz="1100">
                <a:solidFill>
                  <a:schemeClr val="tx1">
                    <a:lumMod val="65000"/>
                    <a:lumOff val="35000"/>
                  </a:schemeClr>
                </a:solidFill>
              </a:rPr>
              <a:t> </a:t>
            </a:r>
          </a:p>
        </p:txBody>
      </p:sp>
      <p:pic>
        <p:nvPicPr>
          <p:cNvPr id="62" name="Google Shape;62;p14"/>
          <p:cNvPicPr preferRelativeResize="0"/>
          <p:nvPr/>
        </p:nvPicPr>
        <p:blipFill rotWithShape="1">
          <a:blip r:embed="rId3"/>
          <a:srcRect r="2" b="9649"/>
          <a:stretch/>
        </p:blipFill>
        <p:spPr>
          <a:xfrm>
            <a:off x="1941909" y="476222"/>
            <a:ext cx="2143953" cy="2891228"/>
          </a:xfrm>
          <a:prstGeom prst="rect">
            <a:avLst/>
          </a:prstGeom>
          <a:noFill/>
        </p:spPr>
      </p:pic>
      <p:pic>
        <p:nvPicPr>
          <p:cNvPr id="64" name="Google Shape;64;p14"/>
          <p:cNvPicPr preferRelativeResize="0"/>
          <p:nvPr/>
        </p:nvPicPr>
        <p:blipFill rotWithShape="1">
          <a:blip r:embed="rId4"/>
          <a:srcRect l="18222" r="22647" b="4"/>
          <a:stretch/>
        </p:blipFill>
        <p:spPr>
          <a:xfrm>
            <a:off x="4199817" y="473867"/>
            <a:ext cx="2157343" cy="2891228"/>
          </a:xfrm>
          <a:prstGeom prst="rect">
            <a:avLst/>
          </a:prstGeom>
          <a:noFill/>
        </p:spPr>
      </p:pic>
      <p:pic>
        <p:nvPicPr>
          <p:cNvPr id="63" name="Google Shape;63;p14"/>
          <p:cNvPicPr preferRelativeResize="0"/>
          <p:nvPr/>
        </p:nvPicPr>
        <p:blipFill rotWithShape="1">
          <a:blip r:embed="rId5"/>
          <a:srcRect r="8163" b="-1"/>
          <a:stretch/>
        </p:blipFill>
        <p:spPr>
          <a:xfrm>
            <a:off x="6471114" y="473867"/>
            <a:ext cx="2157343" cy="2891228"/>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Problem Statement: Image Translation</a:t>
            </a:r>
            <a:endParaRPr/>
          </a:p>
        </p:txBody>
      </p:sp>
      <p:sp>
        <p:nvSpPr>
          <p:cNvPr id="70" name="Google Shape;70;p15"/>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800" dirty="0"/>
              <a:t>There are numerous unique art-styles which have been created by the humans, however, it takes, years for an professional artist to copy a style similar to Leanardo Da Vicni’s Mona Lisa or Van Gogh’s Starry Night. Imagine if you could capture any photograph and copy an artsytle’s instantly with the help of an AI? </a:t>
            </a:r>
            <a:endParaRPr sz="1800" dirty="0"/>
          </a:p>
          <a:p>
            <a:pPr marL="0" lvl="0" indent="0" algn="l" rtl="0">
              <a:spcBef>
                <a:spcPts val="1200"/>
              </a:spcBef>
              <a:spcAft>
                <a:spcPts val="1200"/>
              </a:spcAft>
              <a:buNone/>
            </a:pPr>
            <a:endParaRPr dirty="0"/>
          </a:p>
        </p:txBody>
      </p:sp>
      <p:pic>
        <p:nvPicPr>
          <p:cNvPr id="71" name="Google Shape;71;p15"/>
          <p:cNvPicPr preferRelativeResize="0"/>
          <p:nvPr/>
        </p:nvPicPr>
        <p:blipFill>
          <a:blip r:embed="rId3">
            <a:alphaModFix/>
          </a:blip>
          <a:stretch>
            <a:fillRect/>
          </a:stretch>
        </p:blipFill>
        <p:spPr>
          <a:xfrm>
            <a:off x="580100" y="2759125"/>
            <a:ext cx="1828800" cy="1809750"/>
          </a:xfrm>
          <a:prstGeom prst="rect">
            <a:avLst/>
          </a:prstGeom>
          <a:noFill/>
          <a:ln>
            <a:noFill/>
          </a:ln>
        </p:spPr>
      </p:pic>
      <p:pic>
        <p:nvPicPr>
          <p:cNvPr id="72" name="Google Shape;72;p15"/>
          <p:cNvPicPr preferRelativeResize="0"/>
          <p:nvPr/>
        </p:nvPicPr>
        <p:blipFill>
          <a:blip r:embed="rId4">
            <a:alphaModFix/>
          </a:blip>
          <a:stretch>
            <a:fillRect/>
          </a:stretch>
        </p:blipFill>
        <p:spPr>
          <a:xfrm>
            <a:off x="2556213" y="2759125"/>
            <a:ext cx="1819275" cy="1809750"/>
          </a:xfrm>
          <a:prstGeom prst="rect">
            <a:avLst/>
          </a:prstGeom>
          <a:noFill/>
          <a:ln>
            <a:noFill/>
          </a:ln>
        </p:spPr>
      </p:pic>
      <p:pic>
        <p:nvPicPr>
          <p:cNvPr id="73" name="Google Shape;73;p15"/>
          <p:cNvPicPr preferRelativeResize="0"/>
          <p:nvPr/>
        </p:nvPicPr>
        <p:blipFill>
          <a:blip r:embed="rId5">
            <a:alphaModFix/>
          </a:blip>
          <a:stretch>
            <a:fillRect/>
          </a:stretch>
        </p:blipFill>
        <p:spPr>
          <a:xfrm>
            <a:off x="4423275" y="2505975"/>
            <a:ext cx="3718325" cy="2316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Normal Gans</a:t>
            </a:r>
            <a:endParaRPr/>
          </a:p>
        </p:txBody>
      </p:sp>
      <p:sp>
        <p:nvSpPr>
          <p:cNvPr id="79" name="Google Shape;79;p16"/>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374151"/>
              </a:buClr>
              <a:buSzPts val="1600"/>
              <a:buFont typeface="Wingdings" panose="05000000000000000000" pitchFamily="2" charset="2"/>
              <a:buChar char="v"/>
            </a:pPr>
            <a:r>
              <a:rPr lang="en" sz="1600" dirty="0">
                <a:solidFill>
                  <a:srgbClr val="374151"/>
                </a:solidFill>
              </a:rPr>
              <a:t>Two neural networks: a generator and a discriminator. </a:t>
            </a:r>
            <a:endParaRPr sz="1600" dirty="0">
              <a:solidFill>
                <a:srgbClr val="374151"/>
              </a:solidFill>
            </a:endParaRPr>
          </a:p>
          <a:p>
            <a:pPr marL="457200" lvl="0" indent="-330200" algn="l" rtl="0">
              <a:spcBef>
                <a:spcPts val="0"/>
              </a:spcBef>
              <a:spcAft>
                <a:spcPts val="0"/>
              </a:spcAft>
              <a:buClr>
                <a:srgbClr val="374151"/>
              </a:buClr>
              <a:buSzPts val="1600"/>
              <a:buFont typeface="Wingdings" panose="05000000000000000000" pitchFamily="2" charset="2"/>
              <a:buChar char="v"/>
            </a:pPr>
            <a:r>
              <a:rPr lang="en" sz="1600" dirty="0">
                <a:solidFill>
                  <a:srgbClr val="374151"/>
                </a:solidFill>
              </a:rPr>
              <a:t>The generator learns to generate fake data (Generation)</a:t>
            </a:r>
            <a:endParaRPr sz="1600" dirty="0">
              <a:solidFill>
                <a:srgbClr val="374151"/>
              </a:solidFill>
            </a:endParaRPr>
          </a:p>
          <a:p>
            <a:pPr marL="457200" lvl="0" indent="-330200" algn="l" rtl="0">
              <a:spcBef>
                <a:spcPts val="0"/>
              </a:spcBef>
              <a:spcAft>
                <a:spcPts val="0"/>
              </a:spcAft>
              <a:buClr>
                <a:srgbClr val="374151"/>
              </a:buClr>
              <a:buSzPts val="1600"/>
              <a:buFont typeface="Wingdings" panose="05000000000000000000" pitchFamily="2" charset="2"/>
              <a:buChar char="v"/>
            </a:pPr>
            <a:r>
              <a:rPr lang="en" sz="1600" dirty="0">
                <a:solidFill>
                  <a:srgbClr val="374151"/>
                </a:solidFill>
              </a:rPr>
              <a:t>The discriminator learns to distinguish between real and fake data.(Classification)</a:t>
            </a:r>
            <a:endParaRPr sz="1600" dirty="0">
              <a:solidFill>
                <a:srgbClr val="374151"/>
              </a:solidFill>
            </a:endParaRPr>
          </a:p>
          <a:p>
            <a:pPr marL="457200" lvl="0" indent="-330200" algn="l" rtl="0">
              <a:spcBef>
                <a:spcPts val="0"/>
              </a:spcBef>
              <a:spcAft>
                <a:spcPts val="0"/>
              </a:spcAft>
              <a:buClr>
                <a:srgbClr val="374151"/>
              </a:buClr>
              <a:buSzPts val="1600"/>
              <a:buFont typeface="Wingdings" panose="05000000000000000000" pitchFamily="2" charset="2"/>
              <a:buChar char="v"/>
            </a:pPr>
            <a:r>
              <a:rPr lang="en" sz="1600" dirty="0">
                <a:solidFill>
                  <a:srgbClr val="374151"/>
                </a:solidFill>
              </a:rPr>
              <a:t>The generator tries to fool the discriminator into thinking that its generated data is real</a:t>
            </a:r>
            <a:endParaRPr sz="1600" dirty="0">
              <a:solidFill>
                <a:srgbClr val="374151"/>
              </a:solidFill>
            </a:endParaRPr>
          </a:p>
          <a:p>
            <a:pPr marL="457200" lvl="0" indent="-330200" algn="l" rtl="0">
              <a:spcBef>
                <a:spcPts val="0"/>
              </a:spcBef>
              <a:spcAft>
                <a:spcPts val="0"/>
              </a:spcAft>
              <a:buClr>
                <a:srgbClr val="374151"/>
              </a:buClr>
              <a:buSzPts val="1600"/>
              <a:buFont typeface="Wingdings" panose="05000000000000000000" pitchFamily="2" charset="2"/>
              <a:buChar char="v"/>
            </a:pPr>
            <a:r>
              <a:rPr lang="en" sz="1600" dirty="0">
                <a:solidFill>
                  <a:srgbClr val="374151"/>
                </a:solidFill>
              </a:rPr>
              <a:t>The generator becomes better at generating realistic data.</a:t>
            </a:r>
            <a:endParaRPr sz="1600" dirty="0"/>
          </a:p>
        </p:txBody>
      </p:sp>
      <p:pic>
        <p:nvPicPr>
          <p:cNvPr id="80" name="Google Shape;80;p16"/>
          <p:cNvPicPr preferRelativeResize="0"/>
          <p:nvPr/>
        </p:nvPicPr>
        <p:blipFill>
          <a:blip r:embed="rId3">
            <a:alphaModFix/>
          </a:blip>
          <a:stretch>
            <a:fillRect/>
          </a:stretch>
        </p:blipFill>
        <p:spPr>
          <a:xfrm>
            <a:off x="2168050" y="3020850"/>
            <a:ext cx="4489400" cy="1940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Generator</a:t>
            </a:r>
            <a:endParaRPr/>
          </a:p>
        </p:txBody>
      </p:sp>
      <p:pic>
        <p:nvPicPr>
          <p:cNvPr id="86" name="Google Shape;86;p17"/>
          <p:cNvPicPr preferRelativeResize="0"/>
          <p:nvPr/>
        </p:nvPicPr>
        <p:blipFill>
          <a:blip r:embed="rId3">
            <a:alphaModFix/>
          </a:blip>
          <a:stretch>
            <a:fillRect/>
          </a:stretch>
        </p:blipFill>
        <p:spPr>
          <a:xfrm>
            <a:off x="438825" y="1257650"/>
            <a:ext cx="7566926" cy="3347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Discriminator</a:t>
            </a:r>
            <a:endParaRPr/>
          </a:p>
        </p:txBody>
      </p:sp>
      <p:pic>
        <p:nvPicPr>
          <p:cNvPr id="92" name="Google Shape;92;p18"/>
          <p:cNvPicPr preferRelativeResize="0"/>
          <p:nvPr/>
        </p:nvPicPr>
        <p:blipFill>
          <a:blip r:embed="rId3">
            <a:alphaModFix/>
          </a:blip>
          <a:stretch>
            <a:fillRect/>
          </a:stretch>
        </p:blipFill>
        <p:spPr>
          <a:xfrm>
            <a:off x="671526" y="1206250"/>
            <a:ext cx="7591551" cy="3603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259950" y="2380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Cycle GANs</a:t>
            </a:r>
            <a:endParaRPr/>
          </a:p>
          <a:p>
            <a:pPr marL="0" lvl="0" indent="0" algn="l" rtl="0">
              <a:spcBef>
                <a:spcPts val="0"/>
              </a:spcBef>
              <a:spcAft>
                <a:spcPts val="0"/>
              </a:spcAft>
              <a:buNone/>
            </a:pPr>
            <a:endParaRPr/>
          </a:p>
        </p:txBody>
      </p:sp>
      <p:sp>
        <p:nvSpPr>
          <p:cNvPr id="98" name="Google Shape;98;p19"/>
          <p:cNvSpPr txBox="1">
            <a:spLocks noGrp="1"/>
          </p:cNvSpPr>
          <p:nvPr>
            <p:ph type="body" idx="1"/>
          </p:nvPr>
        </p:nvSpPr>
        <p:spPr>
          <a:xfrm>
            <a:off x="311700" y="810750"/>
            <a:ext cx="8520600" cy="4160700"/>
          </a:xfrm>
          <a:prstGeom prst="rect">
            <a:avLst/>
          </a:prstGeom>
        </p:spPr>
        <p:txBody>
          <a:bodyPr spcFirstLastPara="1" wrap="square" lIns="91425" tIns="91425" rIns="91425" bIns="91425" anchor="t" anchorCtr="0">
            <a:normAutofit/>
          </a:bodyPr>
          <a:lstStyle/>
          <a:p>
            <a:pPr>
              <a:buFont typeface="Wingdings" panose="05000000000000000000" pitchFamily="2" charset="2"/>
              <a:buChar char="v"/>
            </a:pPr>
            <a:r>
              <a:rPr lang="en" sz="1800" dirty="0"/>
              <a:t>Cycle GANs are a type of deep learning algorithm that can learn to transform an image from one domain to another domain.</a:t>
            </a:r>
            <a:endParaRPr sz="1800" dirty="0"/>
          </a:p>
          <a:p>
            <a:pPr>
              <a:buFont typeface="Wingdings" panose="05000000000000000000" pitchFamily="2" charset="2"/>
              <a:buChar char="v"/>
            </a:pPr>
            <a:r>
              <a:rPr lang="en" sz="1800" dirty="0"/>
              <a:t>Cycle GANs consist of two generators and two discriminators, one for each domain, that work together to learn the mapping between the domains</a:t>
            </a:r>
            <a:endParaRPr sz="1800" dirty="0"/>
          </a:p>
          <a:p>
            <a:pPr>
              <a:buFont typeface="Wingdings" panose="05000000000000000000" pitchFamily="2" charset="2"/>
              <a:buChar char="v"/>
            </a:pPr>
            <a:r>
              <a:rPr lang="en" sz="1800" dirty="0"/>
              <a:t>Cycle GANs can be used for various image-to-image translation tasks, such as converting photographs to paintings or converting black-and-white images to colored images.</a:t>
            </a:r>
            <a:endParaRPr sz="1800" dirty="0"/>
          </a:p>
          <a:p>
            <a:pPr>
              <a:buFont typeface="Wingdings" panose="05000000000000000000" pitchFamily="2" charset="2"/>
              <a:buChar char="v"/>
            </a:pPr>
            <a:r>
              <a:rPr lang="en" sz="1800" dirty="0"/>
              <a:t>The key advantage of Cycle GANs over other GAN architectures is their ability to perform image-to-image translation in both directions, without requiring paired data for training.</a:t>
            </a:r>
            <a:endParaRPr sz="18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Input Data</a:t>
            </a:r>
            <a:endParaRPr/>
          </a:p>
        </p:txBody>
      </p:sp>
      <p:pic>
        <p:nvPicPr>
          <p:cNvPr id="104" name="Google Shape;104;p20"/>
          <p:cNvPicPr preferRelativeResize="0"/>
          <p:nvPr/>
        </p:nvPicPr>
        <p:blipFill>
          <a:blip r:embed="rId3">
            <a:alphaModFix/>
          </a:blip>
          <a:stretch>
            <a:fillRect/>
          </a:stretch>
        </p:blipFill>
        <p:spPr>
          <a:xfrm>
            <a:off x="1068200" y="1017726"/>
            <a:ext cx="6848625" cy="3506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Before Training</a:t>
            </a:r>
            <a:endParaRPr/>
          </a:p>
        </p:txBody>
      </p:sp>
      <p:pic>
        <p:nvPicPr>
          <p:cNvPr id="110" name="Google Shape;110;p21"/>
          <p:cNvPicPr preferRelativeResize="0"/>
          <p:nvPr/>
        </p:nvPicPr>
        <p:blipFill>
          <a:blip r:embed="rId3">
            <a:alphaModFix/>
          </a:blip>
          <a:stretch>
            <a:fillRect/>
          </a:stretch>
        </p:blipFill>
        <p:spPr>
          <a:xfrm>
            <a:off x="1493875" y="1208975"/>
            <a:ext cx="5777951" cy="3176875"/>
          </a:xfrm>
          <a:prstGeom prst="rect">
            <a:avLst/>
          </a:prstGeom>
          <a:noFill/>
          <a:ln>
            <a:noFill/>
          </a:ln>
        </p:spPr>
      </p:pic>
    </p:spTree>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390</Words>
  <Application>Microsoft Office PowerPoint</Application>
  <PresentationFormat>On-screen Show (16:9)</PresentationFormat>
  <Paragraphs>48</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Roboto</vt:lpstr>
      <vt:lpstr>Wingdings 3</vt:lpstr>
      <vt:lpstr>Wingdings</vt:lpstr>
      <vt:lpstr>Century Gothic</vt:lpstr>
      <vt:lpstr>Arial</vt:lpstr>
      <vt:lpstr>Wisp</vt:lpstr>
      <vt:lpstr>Abstract Art With AI</vt:lpstr>
      <vt:lpstr>Some of the Famous Painters in the world</vt:lpstr>
      <vt:lpstr>Problem Statement: Image Translation</vt:lpstr>
      <vt:lpstr>Normal Gans</vt:lpstr>
      <vt:lpstr>Generator</vt:lpstr>
      <vt:lpstr>Discriminator</vt:lpstr>
      <vt:lpstr>Cycle GANs </vt:lpstr>
      <vt:lpstr>Input Data</vt:lpstr>
      <vt:lpstr>Before Training</vt:lpstr>
      <vt:lpstr>Results  </vt:lpstr>
      <vt:lpstr>Results  </vt:lpstr>
      <vt:lpstr>Tools and Technologies</vt:lpstr>
      <vt:lpstr>Code Snippet For Generator &amp; Discriminator</vt:lpstr>
      <vt:lpstr>Code Snippet For Cycle-GAN</vt:lpstr>
      <vt:lpstr>Further Applications - Photo Filters</vt:lpstr>
      <vt:lpstr>Inspiration To Stable Diffusion &amp; Midjourney</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Abstract Art With AI</dc:title>
  <cp:lastModifiedBy>Mohsin Mirza</cp:lastModifiedBy>
  <cp:revision>1</cp:revision>
  <dcterms:modified xsi:type="dcterms:W3CDTF">2023-04-30T14:51:58Z</dcterms:modified>
</cp:coreProperties>
</file>